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</p:sldMasterIdLst>
  <p:notesMasterIdLst>
    <p:notesMasterId r:id="rId70"/>
  </p:notesMasterIdLst>
  <p:sldIdLst>
    <p:sldId id="261" r:id="rId33"/>
    <p:sldId id="257" r:id="rId34"/>
    <p:sldId id="259" r:id="rId35"/>
    <p:sldId id="260" r:id="rId36"/>
    <p:sldId id="263" r:id="rId37"/>
    <p:sldId id="288" r:id="rId38"/>
    <p:sldId id="289" r:id="rId39"/>
    <p:sldId id="290" r:id="rId40"/>
    <p:sldId id="291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92" r:id="rId57"/>
    <p:sldId id="279" r:id="rId58"/>
    <p:sldId id="293" r:id="rId59"/>
    <p:sldId id="280" r:id="rId60"/>
    <p:sldId id="294" r:id="rId61"/>
    <p:sldId id="281" r:id="rId62"/>
    <p:sldId id="282" r:id="rId63"/>
    <p:sldId id="283" r:id="rId64"/>
    <p:sldId id="284" r:id="rId65"/>
    <p:sldId id="295" r:id="rId66"/>
    <p:sldId id="285" r:id="rId67"/>
    <p:sldId id="286" r:id="rId68"/>
    <p:sldId id="287" r:id="rId6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 showGuides="1">
      <p:cViewPr varScale="1">
        <p:scale>
          <a:sx n="52" d="100"/>
          <a:sy n="52" d="100"/>
        </p:scale>
        <p:origin x="-965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2809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64D3-E3BA-4A8E-924A-E82354175FD1}" type="datetimeFigureOut">
              <a:rPr lang="nl-NL" smtClean="0"/>
              <a:t>20-11-2011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07E7-8E94-441C-80E5-3F1171012A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98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u="sng" dirty="0" smtClean="0">
                <a:solidFill>
                  <a:srgbClr val="C00000"/>
                </a:solidFill>
              </a:rPr>
              <a:t>Geen (lauwwarm) water? Tekst verwijdert : wordt nergens aangetroffen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 smtClean="0"/>
              <a:t>Afbeelding vervangen voor shock cirkel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 smtClean="0"/>
              <a:t>Afbeelding vervangen voor shock cirkel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64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02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37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340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83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89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5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92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548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73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24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349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75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25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6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903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787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644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340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803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3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356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4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76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81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11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30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33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28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157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470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043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95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201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878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33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13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266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36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704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27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911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250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719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60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565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94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604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549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03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974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412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62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596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037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043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24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51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166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384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3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4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298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49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553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261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111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150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153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54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47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06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9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681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730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724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87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862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286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79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5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29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3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97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391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97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08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024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245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020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825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35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076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083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840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682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103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15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135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43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61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91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0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2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56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622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4000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825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03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299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332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99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426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356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0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641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01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71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207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453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431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3038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69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278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262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583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76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497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79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2717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6644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863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979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186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80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6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585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2956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153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52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173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429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79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710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078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9846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3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6128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7239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414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22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2184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18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831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170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432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09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94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393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862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0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466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2601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979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822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000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712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145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3209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319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961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24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8323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2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0570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2489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426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1622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74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674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9548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028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0880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094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7740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4443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245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1749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518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1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988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096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9002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338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5842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8039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71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9396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3156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184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9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611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114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142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084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380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1136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3750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1609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6914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5953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4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511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6871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7778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9285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572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0658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390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0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576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4901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56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9076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65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604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1873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1995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023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383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110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9460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1438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73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0266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2624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370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3181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8868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8164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1748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134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48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7233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8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120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2865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7775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3328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971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1094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7013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042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841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291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1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7953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6207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610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799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308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57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649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7166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355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5161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65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880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573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8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9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74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88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1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77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46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7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2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15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9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92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5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23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4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02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11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7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35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8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7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04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2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98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67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63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56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48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42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4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73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3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22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2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97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3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04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9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34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22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7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84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07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63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43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14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1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8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54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72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5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23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91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07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60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757-11AA-473D-9AD0-748B69F2BB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33C-4E15-436F-8319-9AD64CA300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4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887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C13-00F5-46E8-AE5F-324B81ED8DF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7018-C171-4D84-AC0E-99A1E573C83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6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3061-B566-41BB-943B-00F89652FC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9D49-332C-4344-8874-176906C6680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327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DF65-6728-48AF-BA5C-CBD6632E359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677-F5E6-4FE2-8121-80E2599551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05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FD03-98C1-4F98-AA80-AF7E7C9C205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30F-095B-4F6C-B262-C81C16DDD77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54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98B5-871A-4CBB-888D-BFA792F0912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AB7-895E-4ED7-ABB6-A0EF516CA2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471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BC0E-98E9-4762-86D0-F2EA116AF77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2C9C-C2BA-480B-A65D-BE8291058C1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1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7D9-3E81-4917-8085-24764571F9D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0EC-1CC3-41E4-9431-FF59F6FC5FC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64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18E2-E077-49A0-9E1E-775893518CD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D003-109B-4B10-BDE5-C2FFBA7FC43E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46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3B2-6205-4C5F-B371-0314744E4DE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C9-DC75-41CA-B1CE-287B7CE3923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631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FAA7-3026-421E-8E36-8F8BC38678E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194-C6D6-48A5-8626-7F7029C7F38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9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4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8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9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4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4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5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C9F5D-426B-465C-A163-8D4E8AE4FC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20-11-2011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A2A8-C69F-4DE7-8AA1-18F2A5D626E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9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  <a:cs typeface="Arial" pitchFamily="34" charset="0"/>
              </a:rPr>
              <a:t>Vitale functies</a:t>
            </a:r>
            <a:br>
              <a:rPr lang="nl-NL" dirty="0">
                <a:solidFill>
                  <a:srgbClr val="FFC000"/>
                </a:solidFill>
                <a:cs typeface="Arial" pitchFamily="34" charset="0"/>
              </a:rPr>
            </a:br>
            <a:r>
              <a:rPr lang="nl-NL" b="1" dirty="0">
                <a:solidFill>
                  <a:srgbClr val="FF0000"/>
                </a:solidFill>
                <a:cs typeface="Arial" pitchFamily="34" charset="0"/>
              </a:rPr>
              <a:t>Actieve Bloedingen</a:t>
            </a:r>
            <a:endParaRPr 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0070C0"/>
                </a:solidFill>
              </a:rPr>
              <a:t>Elke wond is </a:t>
            </a:r>
            <a:r>
              <a:rPr lang="nl-NL" b="1" dirty="0">
                <a:solidFill>
                  <a:srgbClr val="0070C0"/>
                </a:solidFill>
              </a:rPr>
              <a:t>Besmet</a:t>
            </a:r>
          </a:p>
          <a:p>
            <a:pPr marL="0" indent="0" algn="l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algn="l"/>
            <a:r>
              <a:rPr lang="nl-NL" dirty="0">
                <a:solidFill>
                  <a:srgbClr val="0070C0"/>
                </a:solidFill>
              </a:rPr>
              <a:t>Lichaam reageert met </a:t>
            </a:r>
            <a:r>
              <a:rPr lang="nl-NL" b="1" dirty="0">
                <a:solidFill>
                  <a:srgbClr val="0070C0"/>
                </a:solidFill>
              </a:rPr>
              <a:t>Ontsteking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70C0"/>
                </a:solidFill>
              </a:rPr>
              <a:t>	(</a:t>
            </a:r>
            <a:r>
              <a:rPr lang="nl-NL" dirty="0">
                <a:solidFill>
                  <a:srgbClr val="0070C0"/>
                </a:solidFill>
              </a:rPr>
              <a:t>witte bloedlichaampjes)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algn="l"/>
            <a:r>
              <a:rPr lang="nl-NL" dirty="0">
                <a:solidFill>
                  <a:srgbClr val="0070C0"/>
                </a:solidFill>
              </a:rPr>
              <a:t>Strijd verloren is </a:t>
            </a:r>
            <a:r>
              <a:rPr lang="nl-NL" b="1" dirty="0">
                <a:solidFill>
                  <a:srgbClr val="0070C0"/>
                </a:solidFill>
              </a:rPr>
              <a:t>Infectie</a:t>
            </a:r>
          </a:p>
          <a:p>
            <a:pPr eaLnBrk="1" hangingPunct="1"/>
            <a:endParaRPr lang="nl-NL" dirty="0" smtClean="0">
              <a:solidFill>
                <a:srgbClr val="00B050"/>
              </a:solidFill>
            </a:endParaRPr>
          </a:p>
        </p:txBody>
      </p:sp>
      <p:sp>
        <p:nvSpPr>
          <p:cNvPr id="2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1050" y="4770997"/>
            <a:ext cx="3889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nl-NL" sz="4000" kern="0" dirty="0">
              <a:solidFill>
                <a:srgbClr val="0000FF"/>
              </a:solidFill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nl-NL" sz="3200" b="1" kern="0" dirty="0">
                <a:solidFill>
                  <a:srgbClr val="FFFF00"/>
                </a:solidFill>
                <a:cs typeface="Arial" pitchFamily="34" charset="0"/>
              </a:rPr>
              <a:t>		</a:t>
            </a:r>
            <a:endParaRPr lang="nl-NL" sz="3200" kern="0" dirty="0">
              <a:solidFill>
                <a:srgbClr val="FF006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851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4164012"/>
          </a:xfrm>
        </p:spPr>
        <p:txBody>
          <a:bodyPr/>
          <a:lstStyle/>
          <a:p>
            <a:pPr marL="342900" indent="-342900" algn="l" eaLnBrk="1" hangingPunct="1">
              <a:defRPr/>
            </a:pPr>
            <a:r>
              <a:rPr lang="nl-NL" b="1" dirty="0" smtClean="0">
                <a:solidFill>
                  <a:srgbClr val="FF0000"/>
                </a:solidFill>
              </a:rPr>
              <a:t>Verbinden van wonden</a:t>
            </a:r>
          </a:p>
          <a:p>
            <a:pPr marL="342900" indent="-342900" algn="l" eaLnBrk="1" hangingPunct="1">
              <a:buFontTx/>
              <a:buNone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Het wondkussen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moet steriel zijn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mag niet verschuiven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is bij voorkeur niet-verklevend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bedekt de hele wond</a:t>
            </a:r>
          </a:p>
          <a:p>
            <a:pPr marL="342900" indent="-342900" algn="l" eaLnBrk="1" hangingPunct="1">
              <a:buFontTx/>
              <a:buChar char="•"/>
              <a:defRPr/>
            </a:pPr>
            <a:endParaRPr lang="nl-NL" sz="2800" dirty="0">
              <a:solidFill>
                <a:srgbClr val="0070C0"/>
              </a:solidFill>
            </a:endParaRPr>
          </a:p>
          <a:p>
            <a:pPr algn="l" eaLnBrk="1" hangingPunct="1"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Raak het deel dat op de wond komt niet aan</a:t>
            </a:r>
          </a:p>
          <a:p>
            <a:pPr marL="342900" indent="-342900" eaLnBrk="1" hangingPunct="1">
              <a:buFontTx/>
              <a:buChar char="•"/>
              <a:defRPr/>
            </a:pPr>
            <a:endParaRPr lang="nl-NL" sz="3400" dirty="0" smtClean="0">
              <a:solidFill>
                <a:srgbClr val="C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34820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40909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Verbinden van wonden</a:t>
            </a:r>
            <a:endParaRPr lang="nl-NL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</a:t>
            </a:r>
            <a:r>
              <a:rPr lang="nl-NL" sz="2800" u="sng" dirty="0" smtClean="0">
                <a:solidFill>
                  <a:srgbClr val="0070C0"/>
                </a:solidFill>
              </a:rPr>
              <a:t>Op de wond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wondpleister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kompres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(wond)snelverband</a:t>
            </a:r>
            <a:endParaRPr lang="nl-NL" sz="3400" dirty="0" smtClean="0">
              <a:solidFill>
                <a:srgbClr val="0070C0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740025"/>
            <a:ext cx="33020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35844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500063" y="1785938"/>
            <a:ext cx="8215312" cy="40909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Vastleggen dekverband 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kleefpleister/vingerverband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elastische zwachtel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ideaalzwachtel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zelfklevende (cohesieve) zwachtel</a:t>
            </a:r>
            <a:endParaRPr lang="nl-NL" sz="3400" dirty="0" smtClean="0">
              <a:solidFill>
                <a:srgbClr val="0070C0"/>
              </a:solidFill>
            </a:endParaRPr>
          </a:p>
        </p:txBody>
      </p:sp>
      <p:pic>
        <p:nvPicPr>
          <p:cNvPr id="35845" name="Picture 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1960563"/>
            <a:ext cx="22891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81525"/>
            <a:ext cx="19510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868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Wonden</a:t>
            </a:r>
            <a:endParaRPr lang="nl-NL" sz="2800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laten liggen bij ernstige bloedingen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bloedende snijwonden → gebruik hechtstrips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uitpuilende organen (darmen) afdekken met kompressen/katoenen driekante doek zo mogelijk nat gemaakt met schoon water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tetanusvaccinatie elke 10 jaar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2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351837" cy="403225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Brandwonden</a:t>
            </a:r>
            <a:endParaRPr lang="nl-NL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minstens 10 minuten </a:t>
            </a:r>
            <a:r>
              <a:rPr lang="nl-NL" sz="2800" dirty="0" smtClean="0">
                <a:solidFill>
                  <a:srgbClr val="0070C0"/>
                </a:solidFill>
              </a:rPr>
              <a:t>koelen met lauw water </a:t>
            </a:r>
            <a:r>
              <a:rPr lang="nl-NL" sz="2800" dirty="0" smtClean="0">
                <a:solidFill>
                  <a:srgbClr val="0070C0"/>
                </a:solidFill>
              </a:rPr>
              <a:t>of tot de pijn zakt</a:t>
            </a:r>
          </a:p>
          <a:p>
            <a:pPr marL="342900" indent="-342900" algn="l" eaLnBrk="1" hangingPunct="1">
              <a:lnSpc>
                <a:spcPct val="80000"/>
              </a:lnSpc>
            </a:pPr>
            <a:r>
              <a:rPr lang="nl-NL" sz="2800" dirty="0" smtClean="0">
                <a:solidFill>
                  <a:srgbClr val="0070C0"/>
                </a:solidFill>
              </a:rPr>
              <a:t>    Geen lauw kraanwater aanwezig → koel met brandwondenkompres of desnoods met slootwater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wonden steriel afdekken met niet-verklevend verband. Blaren </a:t>
            </a:r>
            <a:r>
              <a:rPr lang="nl-NL" sz="2800" dirty="0" smtClean="0">
                <a:solidFill>
                  <a:srgbClr val="FF0000"/>
                </a:solidFill>
              </a:rPr>
              <a:t>altijd </a:t>
            </a:r>
            <a:r>
              <a:rPr lang="nl-NL" sz="2800" dirty="0" smtClean="0">
                <a:solidFill>
                  <a:srgbClr val="0070C0"/>
                </a:solidFill>
              </a:rPr>
              <a:t>heel laten </a:t>
            </a:r>
            <a:r>
              <a:rPr lang="nl-NL" sz="2800" dirty="0" smtClean="0">
                <a:solidFill>
                  <a:srgbClr val="FF0000"/>
                </a:solidFill>
              </a:rPr>
              <a:t>(infectiegevaar!)</a:t>
            </a:r>
            <a:endParaRPr lang="nl-NL" sz="2800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	Naar de arts bij alle tweede en derdegraads brandwonden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916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Elektriciteitsletsels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Stroomdoorgang is in een enkele seconde levensbedreigend → snel handelen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stroom uitschakelen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aan de droge kleren wegtrekken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duw in de knie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None/>
            </a:pP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nl-NL" sz="2800" dirty="0" smtClean="0">
                <a:solidFill>
                  <a:srgbClr val="0070C0"/>
                </a:solidFill>
              </a:rPr>
              <a:t>Letsels → handel volgens desbetreffende richtlijn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11475"/>
            <a:ext cx="16637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940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215312" cy="403225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Kneuzing </a:t>
            </a:r>
            <a:r>
              <a:rPr lang="nl-NL" b="1" dirty="0" smtClean="0">
                <a:solidFill>
                  <a:srgbClr val="FF0000"/>
                </a:solidFill>
              </a:rPr>
              <a:t>en verstuiking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None/>
            </a:pPr>
            <a:r>
              <a:rPr lang="nl-NL" sz="2800" b="1" dirty="0" smtClean="0">
                <a:solidFill>
                  <a:srgbClr val="0070C0"/>
                </a:solidFill>
              </a:rPr>
              <a:t>ICE = </a:t>
            </a:r>
            <a:r>
              <a:rPr lang="nl-NL" sz="2800" dirty="0" smtClean="0">
                <a:solidFill>
                  <a:srgbClr val="0070C0"/>
                </a:solidFill>
              </a:rPr>
              <a:t>Koelen (water of coldpack)</a:t>
            </a:r>
            <a:endParaRPr lang="nl-NL" sz="2800" b="1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Immobilisatie (rust)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Compressie (drukverband)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Elevatie (hoog leggen)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Koel niet langer dan 20 minuten 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(koelen eventueel een paar keer herhalen)</a:t>
            </a:r>
          </a:p>
          <a:p>
            <a:pPr marL="342900" indent="-342900" algn="l" eaLnBrk="1" hangingPunct="1">
              <a:lnSpc>
                <a:spcPct val="8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Slachtoffer tijdens koelen niet alleen laten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700213"/>
            <a:ext cx="28860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0964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Botbreuken </a:t>
            </a:r>
            <a:r>
              <a:rPr lang="nl-NL" b="1" dirty="0" smtClean="0">
                <a:solidFill>
                  <a:srgbClr val="FF0000"/>
                </a:solidFill>
              </a:rPr>
              <a:t>en ontwrichtingen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botbreuk/ontwrichting been → 1-1-2</a:t>
            </a:r>
          </a:p>
          <a:p>
            <a:pPr eaLnBrk="1" hangingPunct="1"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eventuele wonden steriel afdekken</a:t>
            </a:r>
          </a:p>
          <a:p>
            <a:pPr eaLnBrk="1" hangingPunct="1">
              <a:buFontTx/>
              <a:buNone/>
            </a:pP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botbreuk/ontwrichting arm → zelf arm laten ondersteunen</a:t>
            </a:r>
          </a:p>
          <a:p>
            <a:pPr eaLnBrk="1" hangingPunct="1"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(eventueel mitella of brede das)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3333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988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Wervelletsel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niet </a:t>
            </a:r>
            <a:r>
              <a:rPr lang="nl-NL" sz="2800" dirty="0" smtClean="0">
                <a:solidFill>
                  <a:srgbClr val="0070C0"/>
                </a:solidFill>
              </a:rPr>
              <a:t>bewegen 1-1-2 bellen 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eventueel hoofd/nek stabiliseren</a:t>
            </a:r>
          </a:p>
          <a:p>
            <a:pPr marL="342900" indent="-342900" eaLnBrk="1" hangingPunct="1"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hoofdstabilisatie	handgreep van Zäch</a:t>
            </a:r>
            <a:endParaRPr lang="nl-NL" dirty="0" smtClean="0">
              <a:solidFill>
                <a:srgbClr val="0070C0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60800"/>
            <a:ext cx="24574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3025"/>
            <a:ext cx="26860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3012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Rust en steun geven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dekenrol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mitella/brede das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zwachtelen hand/pols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zwachtelen voet/enkel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30688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24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1963" y="1773238"/>
            <a:ext cx="8213725" cy="3852862"/>
          </a:xfrm>
        </p:spPr>
        <p:txBody>
          <a:bodyPr/>
          <a:lstStyle/>
          <a:p>
            <a:pPr marL="342900" indent="-342900" algn="l" eaLnBrk="1" hangingPunct="1">
              <a:defRPr/>
            </a:pPr>
            <a:r>
              <a:rPr lang="nl-NL" b="1" dirty="0" smtClean="0">
                <a:solidFill>
                  <a:srgbClr val="FF0000"/>
                </a:solidFill>
              </a:rPr>
              <a:t>Actieve </a:t>
            </a:r>
            <a:r>
              <a:rPr lang="nl-NL" b="1" dirty="0" smtClean="0">
                <a:solidFill>
                  <a:srgbClr val="FF0000"/>
                </a:solidFill>
              </a:rPr>
              <a:t>bloedingen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zo mogelijk hooghouden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10 minuten druk op de </a:t>
            </a:r>
            <a:r>
              <a:rPr lang="nl-NL" sz="2800" dirty="0" smtClean="0">
                <a:solidFill>
                  <a:srgbClr val="0070C0"/>
                </a:solidFill>
              </a:rPr>
              <a:t>wond (s.o. zelf) </a:t>
            </a:r>
          </a:p>
          <a:p>
            <a:pPr marL="342900" indent="-342900"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wonddrukverband      </a:t>
            </a:r>
            <a:r>
              <a:rPr lang="nl-NL" sz="2800" dirty="0" smtClean="0">
                <a:solidFill>
                  <a:srgbClr val="0070C0"/>
                </a:solidFill>
              </a:rPr>
              <a:t>traumazwachtel</a:t>
            </a:r>
            <a:endParaRPr lang="nl-NL" dirty="0" smtClean="0">
              <a:solidFill>
                <a:srgbClr val="0070C0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284288"/>
            <a:ext cx="20701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31888" y="3621087"/>
            <a:ext cx="19573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33825"/>
            <a:ext cx="243046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Vitale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10305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036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Letsels </a:t>
            </a:r>
            <a:r>
              <a:rPr lang="nl-NL" b="1" dirty="0" smtClean="0">
                <a:solidFill>
                  <a:srgbClr val="FF0000"/>
                </a:solidFill>
              </a:rPr>
              <a:t>van oog, neus, oor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b="1" dirty="0" smtClean="0">
                <a:solidFill>
                  <a:srgbClr val="0070C0"/>
                </a:solidFill>
              </a:rPr>
              <a:t>oogletsels</a:t>
            </a:r>
            <a:r>
              <a:rPr lang="nl-NL" sz="2800" dirty="0" smtClean="0">
                <a:solidFill>
                  <a:srgbClr val="0070C0"/>
                </a:solidFill>
              </a:rPr>
              <a:t> → alleen vuiltje op oogwit verwijderen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verbrand oog → </a:t>
            </a:r>
            <a:r>
              <a:rPr lang="nl-NL" sz="2800" dirty="0" smtClean="0">
                <a:solidFill>
                  <a:srgbClr val="FF0000"/>
                </a:solidFill>
              </a:rPr>
              <a:t>10 </a:t>
            </a:r>
            <a:r>
              <a:rPr lang="nl-NL" sz="2800" dirty="0" smtClean="0">
                <a:solidFill>
                  <a:srgbClr val="0070C0"/>
                </a:solidFill>
              </a:rPr>
              <a:t>minuten spoelen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chemische stoffen in het oog → </a:t>
            </a:r>
            <a:r>
              <a:rPr lang="nl-NL" sz="2800" dirty="0" smtClean="0">
                <a:solidFill>
                  <a:srgbClr val="FF0000"/>
                </a:solidFill>
              </a:rPr>
              <a:t>30</a:t>
            </a:r>
            <a:r>
              <a:rPr lang="nl-NL" sz="2800" dirty="0" smtClean="0">
                <a:solidFill>
                  <a:srgbClr val="0070C0"/>
                </a:solidFill>
              </a:rPr>
              <a:t> minuten spoelen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9"/>
          <a:stretch>
            <a:fillRect/>
          </a:stretch>
        </p:blipFill>
        <p:spPr bwMode="auto">
          <a:xfrm>
            <a:off x="5780088" y="3860800"/>
            <a:ext cx="196056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5060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Bloedneus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zitten in schrijvershouding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10 minuten dichtdrukken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Na </a:t>
            </a:r>
            <a:r>
              <a:rPr lang="nl-NL" sz="2800" dirty="0" smtClean="0">
                <a:solidFill>
                  <a:srgbClr val="FF0000"/>
                </a:solidFill>
              </a:rPr>
              <a:t>10</a:t>
            </a:r>
            <a:r>
              <a:rPr lang="nl-NL" sz="2800" dirty="0" smtClean="0">
                <a:solidFill>
                  <a:srgbClr val="0070C0"/>
                </a:solidFill>
              </a:rPr>
              <a:t> minuten niet gestopt → naar de huisarts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297815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6084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Voorwerp in de neus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laten snuiten met andere neusgat dicht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</a:t>
            </a:r>
            <a:r>
              <a:rPr lang="nl-NL" sz="2800" dirty="0" smtClean="0">
                <a:solidFill>
                  <a:srgbClr val="0070C0"/>
                </a:solidFill>
              </a:rPr>
              <a:t>    </a:t>
            </a:r>
            <a:r>
              <a:rPr lang="nl-NL" sz="2800" dirty="0" smtClean="0">
                <a:solidFill>
                  <a:srgbClr val="FF0000"/>
                </a:solidFill>
              </a:rPr>
              <a:t>niet </a:t>
            </a:r>
            <a:r>
              <a:rPr lang="nl-NL" sz="2800" dirty="0" smtClean="0">
                <a:solidFill>
                  <a:srgbClr val="FF0000"/>
                </a:solidFill>
              </a:rPr>
              <a:t>gelukt </a:t>
            </a:r>
            <a:r>
              <a:rPr lang="nl-NL" sz="2800" dirty="0" smtClean="0">
                <a:solidFill>
                  <a:srgbClr val="0070C0"/>
                </a:solidFill>
              </a:rPr>
              <a:t>→ naar de huisarts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nl-NL" sz="24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Voorwerp in het oor</a:t>
            </a:r>
            <a:endParaRPr lang="nl-NL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ga naar de huisarts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insecten → water in het oor druppelen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</a:t>
            </a:r>
            <a:r>
              <a:rPr lang="nl-NL" sz="2800" dirty="0" smtClean="0">
                <a:solidFill>
                  <a:srgbClr val="0070C0"/>
                </a:solidFill>
              </a:rPr>
              <a:t>    </a:t>
            </a:r>
            <a:r>
              <a:rPr lang="nl-NL" sz="2800" dirty="0" smtClean="0">
                <a:solidFill>
                  <a:srgbClr val="FF0000"/>
                </a:solidFill>
              </a:rPr>
              <a:t>niet </a:t>
            </a:r>
            <a:r>
              <a:rPr lang="nl-NL" sz="2800" dirty="0" smtClean="0">
                <a:solidFill>
                  <a:srgbClr val="FF0000"/>
                </a:solidFill>
              </a:rPr>
              <a:t>gelukt </a:t>
            </a:r>
            <a:r>
              <a:rPr lang="nl-NL" sz="2800" dirty="0" smtClean="0">
                <a:solidFill>
                  <a:srgbClr val="0070C0"/>
                </a:solidFill>
              </a:rPr>
              <a:t>→ naar de huisarts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108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Tandletsel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ga naar de tandarts bij losse, afgebroken en uitgeslagen tanden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terugplaatsen uitgeslagen tand wanneer duidelijk is hoe deze terug te plaatsen (behalve melktanden)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anders bewaren/vervoeren in melk of in de wangzak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endParaRPr lang="nl-NL" sz="10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None/>
            </a:pPr>
            <a:r>
              <a:rPr lang="nl-NL" sz="2800" u="sng" dirty="0" smtClean="0">
                <a:solidFill>
                  <a:srgbClr val="0070C0"/>
                </a:solidFill>
              </a:rPr>
              <a:t>Tand door de lip </a:t>
            </a:r>
            <a:r>
              <a:rPr lang="nl-NL" sz="2800" dirty="0" smtClean="0">
                <a:solidFill>
                  <a:srgbClr val="0070C0"/>
                </a:solidFill>
              </a:rPr>
              <a:t>→ wondje dichtdrukken met een kompres. Eventueel naar de huisarts gaan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8132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Oververhitting</a:t>
            </a:r>
            <a:endParaRPr lang="nl-NL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Hittekramp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Pijn/krampverschijnselen</a:t>
            </a: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Spierkrampen rug, buik of armen</a:t>
            </a: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Spier is strak en hard</a:t>
            </a: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Soms misselijk en/of duizelig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48132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Oververhitting</a:t>
            </a:r>
            <a:endParaRPr lang="nl-NL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Hittekramp  Wat te doen?</a:t>
            </a:r>
            <a:endParaRPr lang="nl-NL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minder inspannen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koele omgeving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drinken (sportdrank), eten (chips)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koelen, stretchen, masseren verkrampte spier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156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Hitte-uitputting/hittestuwing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Bleek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Klamme koude huid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Hoofdpijn en/of misselijk of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Warme droge rode huid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Misselijk, slap en moe benauwd en soms snelle hartslag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156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Hitte-uitputting/hittestuwing  Wat te doen?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koele omgeving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overbodige kleding uit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drinken (sportdrank)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laten liggen bij duizeligheid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waarschuw huisarts of 1-1-2 als het slachtoffer door misselijkheid niet kan drinken of niet opknapt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0180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Hitteberoerte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Hete droge huid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Kan niet meer zweten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Verward, onrustig, bizar gedrag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Bewustzijnsdaling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Toevallen, epileptische trekkingen</a:t>
            </a:r>
            <a:endParaRPr lang="nl-NL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Soms circulatiestilstand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0180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Hitteberoerte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Wat te doen?</a:t>
            </a:r>
            <a:endParaRPr lang="nl-NL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</a:t>
            </a:r>
            <a:r>
              <a:rPr lang="nl-NL" sz="2800" u="sng" dirty="0" smtClean="0">
                <a:solidFill>
                  <a:srgbClr val="FF0000"/>
                </a:solidFill>
              </a:rPr>
              <a:t>Onmiddellijk actief koelen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koele omgeving, afsponsen, met water besproeien → ventilator gebruiken, in nat laken wikkelen, handdoeken met ijswater, ijszakken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onmiddellijk reageren op stoornissen vitale functies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1-1-2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48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Shock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shockspiraal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laten liggen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beschermen tegen afkoelen 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1-1-2 bellen met melding shock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Vitale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functies</a:t>
            </a:r>
          </a:p>
        </p:txBody>
      </p:sp>
      <p:pic>
        <p:nvPicPr>
          <p:cNvPr id="31750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26368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4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4235450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Onderkoeling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Tx/>
              <a:buNone/>
            </a:pP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b="1" dirty="0" smtClean="0">
                <a:solidFill>
                  <a:srgbClr val="FF0000"/>
                </a:solidFill>
              </a:rPr>
              <a:t>Lichte onderkoeling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rgbClr val="0070C0"/>
                </a:solidFill>
              </a:rPr>
              <a:t>(slachtoffer rilt)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actief opwarmen → natte kleding uit, dekens, douche, kruiken, warme dranken (geen alcohol)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754438"/>
            <a:ext cx="16970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Letsels</a:t>
            </a:r>
          </a:p>
        </p:txBody>
      </p:sp>
    </p:spTree>
    <p:extLst>
      <p:ext uri="{BB962C8B-B14F-4D97-AF65-F5344CB8AC3E}">
        <p14:creationId xmlns:p14="http://schemas.microsoft.com/office/powerpoint/2010/main" val="1884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2228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465138" y="1700213"/>
            <a:ext cx="8213725" cy="43211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Ernstige onderkoeling </a:t>
            </a:r>
          </a:p>
          <a:p>
            <a:pPr eaLnBrk="1" hangingPunct="1">
              <a:buFont typeface="Arial" pitchFamily="34" charset="0"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Slachtoffer rilt niet meer en krijgt toenemende stoornissen in de vitale functies → bel 1-1-2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verwijder natte kleding zonder te bewegen (eventueel wegknippen)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inpakken in (Fleece)dekens → zo mogelijk armen en benen apart van de romp en eventueel plastic tegen de wind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gezicht vrijhouden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776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401955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defRPr/>
            </a:pPr>
            <a:r>
              <a:rPr lang="nl-NL" b="1" dirty="0" smtClean="0">
                <a:solidFill>
                  <a:srgbClr val="FF0000"/>
                </a:solidFill>
              </a:rPr>
              <a:t>Bevriezing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20-30 min. opwarmen bij voorkeur in warm water van maximaal 40 graden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   (controle met elleboog/pols)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eventueel opwarmen met eigen lichaamswarmte of die van het slachtoffer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wonden steriel afdekken, blaren heel laten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bij tweede en derdegraads bevriezing naar het ziekenhuis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276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Vergiftiging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Via de ademhaling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Via de spijsvertering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Via de huid</a:t>
            </a: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276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Vergiftiging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altijd 1-1-2 bellen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contact meldkamer → volg de aanwijzingen van de centralist (wel of geen drinken/norit)</a:t>
            </a:r>
          </a:p>
          <a:p>
            <a:pPr marL="342900" indent="-342900" algn="l" eaLnBrk="1" hangingPunct="1"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b="1" dirty="0" smtClean="0">
                <a:solidFill>
                  <a:srgbClr val="0070C0"/>
                </a:solidFill>
              </a:rPr>
              <a:t>Geen</a:t>
            </a:r>
            <a:r>
              <a:rPr lang="nl-NL" sz="2800" dirty="0" smtClean="0">
                <a:solidFill>
                  <a:srgbClr val="0070C0"/>
                </a:solidFill>
              </a:rPr>
              <a:t> mond-op-mond beademing bij</a:t>
            </a:r>
          </a:p>
          <a:p>
            <a:pPr marL="342900" indent="-342900" algn="l" eaLnBrk="1" hangingPunct="1"/>
            <a:r>
              <a:rPr lang="nl-NL" sz="2800" dirty="0" smtClean="0">
                <a:solidFill>
                  <a:srgbClr val="0070C0"/>
                </a:solidFill>
              </a:rPr>
              <a:t>cyanide, zwavelwaterstof of fosforzuur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5300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Chemische stoffen in de lucht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als dat veilig kan → zo snel mogelijk in de frisse lucht, ramen en deuren open, gaskranen uit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onmiddellijk reageren op stoornissen vitale functies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niet plat laten liggen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6324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nl-NL" b="1" dirty="0" smtClean="0">
                <a:solidFill>
                  <a:srgbClr val="FF0000"/>
                </a:solidFill>
              </a:rPr>
              <a:t>Chemische stoffen op de huid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poeders eerst afborstelen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doe zo aanwezig veiligheidsbril en beschermende werkhandschoenen aan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kleding (ook vastzittende), schoenen en sieraden uit/af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ruim spoelen met zo mogelijk stromend lauw water (minimaal 30 minuten)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348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Steken </a:t>
            </a:r>
            <a:r>
              <a:rPr lang="nl-NL" b="1" dirty="0" smtClean="0">
                <a:solidFill>
                  <a:srgbClr val="FF0000"/>
                </a:solidFill>
              </a:rPr>
              <a:t>en beten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koel pijnlijke insectensteken en -beten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verwijder teken zo snel mogelijk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dompel pijnlijke kwallensteken in heet water, zo heet als nog verdragen kan worden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met spoed naar het ziekenhuis bij slangenbeten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1-1-2 bij heftige overgevoeligheid en bij zwellingen keel/hals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484313"/>
            <a:ext cx="2032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48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215312" cy="3852862"/>
          </a:xfrm>
        </p:spPr>
        <p:txBody>
          <a:bodyPr/>
          <a:lstStyle/>
          <a:p>
            <a:pPr marL="342900" indent="-342900" algn="l" eaLnBrk="1" hangingPunct="1"/>
            <a:r>
              <a:rPr lang="nl-NL" b="1" dirty="0" smtClean="0">
                <a:solidFill>
                  <a:srgbClr val="FF0000"/>
                </a:solidFill>
              </a:rPr>
              <a:t>Shock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shockspiraal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laten liggen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beschermen tegen afkoelen 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1-1-2 bellen met melding shock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Vitale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functies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84" y="1340768"/>
            <a:ext cx="278606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47" y="2847316"/>
            <a:ext cx="33337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772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nl-NL" b="1" dirty="0" smtClean="0">
                <a:solidFill>
                  <a:srgbClr val="FF0000"/>
                </a:solidFill>
              </a:rPr>
              <a:t>Wonden</a:t>
            </a:r>
            <a:endParaRPr lang="nl-NL" b="1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verwijder sieraden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wonden spoelen met schoon water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huidontsmettingsmiddel in of rondom de wond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afdekken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rust en steun geven</a:t>
            </a: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</a:pPr>
            <a:endParaRPr lang="nl-NL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 Naar de arts → wonden alleen afdekken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Letsels</a:t>
            </a:r>
            <a:endParaRPr lang="nl-NL" sz="440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372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Verbandmiddelen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katoenen of viscose driekante doek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kleefpleister/hechtstrips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(niet-verklevend) steriel kompres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synthetische watten (geen gewone witte watten)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wondpleister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Verband-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en hulpmiddelen</a:t>
            </a:r>
          </a:p>
        </p:txBody>
      </p:sp>
    </p:spTree>
    <p:extLst>
      <p:ext uri="{BB962C8B-B14F-4D97-AF65-F5344CB8AC3E}">
        <p14:creationId xmlns:p14="http://schemas.microsoft.com/office/powerpoint/2010/main" val="16054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© 2011 Het </a:t>
            </a:r>
            <a:r>
              <a:rPr lang="nl-NL" sz="1200" i="1" dirty="0">
                <a:solidFill>
                  <a:prstClr val="black"/>
                </a:solidFill>
                <a:cs typeface="Arial" pitchFamily="34" charset="0"/>
              </a:rPr>
              <a:t>Oranje</a:t>
            </a:r>
            <a:r>
              <a:rPr lang="nl-NL" sz="1200" dirty="0">
                <a:solidFill>
                  <a:prstClr val="black"/>
                </a:solidFill>
                <a:cs typeface="Arial" pitchFamily="34" charset="0"/>
              </a:rPr>
              <a:t> Kruis</a:t>
            </a:r>
          </a:p>
          <a:p>
            <a:pPr algn="ctr"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9396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Verbandmiddelen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(wond)snelverband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snelverband gerold (2 versies in omloop, bij 1 versie kan bij afwikkelen niet in de zwachtel worden gekeken)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zwachtels (elastisch, cohesief/zelfklevend, ideaal)</a:t>
            </a:r>
          </a:p>
          <a:p>
            <a:pPr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optioneel traumazwachtel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Verband-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en hulpmiddelen</a:t>
            </a:r>
          </a:p>
        </p:txBody>
      </p:sp>
    </p:spTree>
    <p:extLst>
      <p:ext uri="{BB962C8B-B14F-4D97-AF65-F5344CB8AC3E}">
        <p14:creationId xmlns:p14="http://schemas.microsoft.com/office/powerpoint/2010/main" val="18547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420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/>
          <a:lstStyle/>
          <a:p>
            <a:pPr marL="342900" indent="-342900" algn="l" eaLnBrk="1" hangingPunct="1">
              <a:buFontTx/>
              <a:buNone/>
            </a:pPr>
            <a:r>
              <a:rPr lang="nl-NL" b="1" dirty="0" smtClean="0">
                <a:solidFill>
                  <a:srgbClr val="FF0000"/>
                </a:solidFill>
              </a:rPr>
              <a:t>Overige materialen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beademingsmaskers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coldpack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dekens: fleecedeken, reddingsdeken, blusdeken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eerstehulpschaar</a:t>
            </a:r>
          </a:p>
          <a:p>
            <a:pPr marL="342900" indent="-342900" algn="l" eaLnBrk="1" hangingPunct="1">
              <a:buFontTx/>
              <a:buChar char="•"/>
            </a:pPr>
            <a:r>
              <a:rPr lang="nl-NL" sz="2800" dirty="0" smtClean="0">
                <a:solidFill>
                  <a:srgbClr val="0070C0"/>
                </a:solidFill>
              </a:rPr>
              <a:t>handschoenen (gepoederd en ongepoederd, latex, nitril en vinyl)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Verband- en hulpmiddelen</a:t>
            </a:r>
          </a:p>
        </p:txBody>
      </p:sp>
    </p:spTree>
    <p:extLst>
      <p:ext uri="{BB962C8B-B14F-4D97-AF65-F5344CB8AC3E}">
        <p14:creationId xmlns:p14="http://schemas.microsoft.com/office/powerpoint/2010/main" val="36892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Afbeelding 3" descr="OK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nl-NL" dirty="0">
                <a:solidFill>
                  <a:prstClr val="black"/>
                </a:solidFill>
              </a:rPr>
              <a:t>© </a:t>
            </a:r>
            <a:r>
              <a:rPr lang="nl-NL" dirty="0" smtClean="0">
                <a:solidFill>
                  <a:prstClr val="black"/>
                </a:solidFill>
              </a:rPr>
              <a:t>2011 </a:t>
            </a:r>
            <a:r>
              <a:rPr lang="nl-NL" dirty="0">
                <a:solidFill>
                  <a:prstClr val="black"/>
                </a:solidFill>
              </a:rPr>
              <a:t>Het </a:t>
            </a:r>
            <a:r>
              <a:rPr lang="nl-NL" i="1" dirty="0">
                <a:solidFill>
                  <a:prstClr val="black"/>
                </a:solidFill>
              </a:rPr>
              <a:t>Oranje</a:t>
            </a:r>
            <a:r>
              <a:rPr lang="nl-NL" dirty="0">
                <a:solidFill>
                  <a:prstClr val="black"/>
                </a:solidFill>
              </a:rPr>
              <a:t> Kruis</a:t>
            </a:r>
          </a:p>
          <a:p>
            <a:pPr>
              <a:defRPr/>
            </a:pPr>
            <a:endParaRPr lang="nl-NL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500063" y="1785938"/>
            <a:ext cx="8215312" cy="3852862"/>
          </a:xfrm>
        </p:spPr>
        <p:txBody>
          <a:bodyPr>
            <a:normAutofit/>
          </a:bodyPr>
          <a:lstStyle/>
          <a:p>
            <a:pPr algn="l" eaLnBrk="1" hangingPunct="1">
              <a:buFont typeface="Arial" charset="0"/>
              <a:buNone/>
              <a:defRPr/>
            </a:pPr>
            <a:r>
              <a:rPr lang="nl-NL" b="1" dirty="0" smtClean="0">
                <a:solidFill>
                  <a:srgbClr val="FF0000"/>
                </a:solidFill>
              </a:rPr>
              <a:t>Overige materialen</a:t>
            </a:r>
          </a:p>
          <a:p>
            <a:pPr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huidontsmettingsmiddelen</a:t>
            </a:r>
          </a:p>
          <a:p>
            <a:pPr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splinterpincet</a:t>
            </a:r>
          </a:p>
          <a:p>
            <a:pPr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tekenverwijderaars</a:t>
            </a:r>
          </a:p>
          <a:p>
            <a:pPr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veiligheidsspelden</a:t>
            </a:r>
          </a:p>
          <a:p>
            <a:pPr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verbandklemmetjes</a:t>
            </a:r>
          </a:p>
          <a:p>
            <a:pPr algn="l" eaLnBrk="1" hangingPunct="1">
              <a:buFontTx/>
              <a:buChar char="•"/>
              <a:defRPr/>
            </a:pPr>
            <a:r>
              <a:rPr lang="nl-NL" sz="2800" dirty="0" smtClean="0">
                <a:solidFill>
                  <a:srgbClr val="0070C0"/>
                </a:solidFill>
              </a:rPr>
              <a:t>  verbanddozen</a:t>
            </a:r>
          </a:p>
          <a:p>
            <a:pPr marL="342900" indent="-342900" eaLnBrk="1" hangingPunct="1">
              <a:buFontTx/>
              <a:buNone/>
              <a:defRPr/>
            </a:pPr>
            <a:endParaRPr lang="nl-NL" b="1" dirty="0" smtClean="0">
              <a:solidFill>
                <a:srgbClr val="C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85813" y="214313"/>
            <a:ext cx="7143750" cy="1000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400" dirty="0" smtClean="0">
                <a:solidFill>
                  <a:srgbClr val="FFC000"/>
                </a:solidFill>
                <a:cs typeface="Arial" pitchFamily="34" charset="0"/>
              </a:rPr>
              <a:t>Verband- </a:t>
            </a:r>
            <a:r>
              <a:rPr lang="nl-NL" sz="4400" dirty="0">
                <a:solidFill>
                  <a:srgbClr val="FFC000"/>
                </a:solidFill>
                <a:cs typeface="Arial" pitchFamily="34" charset="0"/>
              </a:rPr>
              <a:t>en hulpmiddelen</a:t>
            </a:r>
          </a:p>
        </p:txBody>
      </p:sp>
    </p:spTree>
    <p:extLst>
      <p:ext uri="{BB962C8B-B14F-4D97-AF65-F5344CB8AC3E}">
        <p14:creationId xmlns:p14="http://schemas.microsoft.com/office/powerpoint/2010/main" val="11741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resentatie HO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1243</Words>
  <Application>Microsoft Office PowerPoint</Application>
  <PresentationFormat>Diavoorstelling (4:3)</PresentationFormat>
  <Paragraphs>331</Paragraphs>
  <Slides>37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32</vt:i4>
      </vt:variant>
      <vt:variant>
        <vt:lpstr>Diatitels</vt:lpstr>
      </vt:variant>
      <vt:variant>
        <vt:i4>37</vt:i4>
      </vt:variant>
    </vt:vector>
  </HeadingPairs>
  <TitlesOfParts>
    <vt:vector size="69" baseType="lpstr">
      <vt:lpstr>Presentatie HOK</vt:lpstr>
      <vt:lpstr>1_Presentatie HOK</vt:lpstr>
      <vt:lpstr>2_Presentatie HOK</vt:lpstr>
      <vt:lpstr>3_Presentatie HOK</vt:lpstr>
      <vt:lpstr>4_Presentatie HOK</vt:lpstr>
      <vt:lpstr>5_Presentatie HOK</vt:lpstr>
      <vt:lpstr>6_Presentatie HOK</vt:lpstr>
      <vt:lpstr>7_Presentatie HOK</vt:lpstr>
      <vt:lpstr>8_Presentatie HOK</vt:lpstr>
      <vt:lpstr>9_Presentatie HOK</vt:lpstr>
      <vt:lpstr>10_Presentatie HOK</vt:lpstr>
      <vt:lpstr>11_Presentatie HOK</vt:lpstr>
      <vt:lpstr>12_Presentatie HOK</vt:lpstr>
      <vt:lpstr>13_Presentatie HOK</vt:lpstr>
      <vt:lpstr>14_Presentatie HOK</vt:lpstr>
      <vt:lpstr>15_Presentatie HOK</vt:lpstr>
      <vt:lpstr>16_Presentatie HOK</vt:lpstr>
      <vt:lpstr>17_Presentatie HOK</vt:lpstr>
      <vt:lpstr>18_Presentatie HOK</vt:lpstr>
      <vt:lpstr>19_Presentatie HOK</vt:lpstr>
      <vt:lpstr>20_Presentatie HOK</vt:lpstr>
      <vt:lpstr>21_Presentatie HOK</vt:lpstr>
      <vt:lpstr>22_Presentatie HOK</vt:lpstr>
      <vt:lpstr>23_Presentatie HOK</vt:lpstr>
      <vt:lpstr>24_Presentatie HOK</vt:lpstr>
      <vt:lpstr>25_Presentatie HOK</vt:lpstr>
      <vt:lpstr>26_Presentatie HOK</vt:lpstr>
      <vt:lpstr>27_Presentatie HOK</vt:lpstr>
      <vt:lpstr>28_Presentatie HOK</vt:lpstr>
      <vt:lpstr>29_Presentatie HOK</vt:lpstr>
      <vt:lpstr>30_Presentatie HOK</vt:lpstr>
      <vt:lpstr>31_Presentatie HOK</vt:lpstr>
      <vt:lpstr>Vitale functies Actieve Bloedingen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Vitale functies Actieve Bloedingen</dc:title>
  <dc:creator>Gerrit Hagendoorn</dc:creator>
  <cp:lastModifiedBy>Gerrit Hagendoorn</cp:lastModifiedBy>
  <cp:revision>7</cp:revision>
  <dcterms:created xsi:type="dcterms:W3CDTF">2011-11-20T11:54:47Z</dcterms:created>
  <dcterms:modified xsi:type="dcterms:W3CDTF">2011-11-20T13:20:58Z</dcterms:modified>
</cp:coreProperties>
</file>